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6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04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C3EE4-4F4E-0B49-9E6D-AA5E1736ED1B}" type="datetimeFigureOut">
              <a:rPr lang="de-DE" smtClean="0"/>
              <a:t>04.03.22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CE191-0365-F341-B203-A8171CFA0B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08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448DF-1E18-5840-9DF2-AEF414B9D8A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9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448DF-1E18-5840-9DF2-AEF414B9D8A5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86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C47B-B509-4E49-8399-FC62761E1A71}" type="datetimeFigureOut">
              <a:rPr lang="de-DE" smtClean="0"/>
              <a:t>04.03.22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F930-47E9-B54C-9375-D5962CAC9C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22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C47B-B509-4E49-8399-FC62761E1A71}" type="datetimeFigureOut">
              <a:rPr lang="de-DE" smtClean="0"/>
              <a:t>04.03.22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F930-47E9-B54C-9375-D5962CAC9C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61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C47B-B509-4E49-8399-FC62761E1A71}" type="datetimeFigureOut">
              <a:rPr lang="de-DE" smtClean="0"/>
              <a:t>04.03.22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F930-47E9-B54C-9375-D5962CAC9C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87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C47B-B509-4E49-8399-FC62761E1A71}" type="datetimeFigureOut">
              <a:rPr lang="de-DE" smtClean="0"/>
              <a:t>04.03.22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F930-47E9-B54C-9375-D5962CAC9C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25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C47B-B509-4E49-8399-FC62761E1A71}" type="datetimeFigureOut">
              <a:rPr lang="de-DE" smtClean="0"/>
              <a:t>04.03.22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F930-47E9-B54C-9375-D5962CAC9C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78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C47B-B509-4E49-8399-FC62761E1A71}" type="datetimeFigureOut">
              <a:rPr lang="de-DE" smtClean="0"/>
              <a:t>04.03.22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F930-47E9-B54C-9375-D5962CAC9C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16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C47B-B509-4E49-8399-FC62761E1A71}" type="datetimeFigureOut">
              <a:rPr lang="de-DE" smtClean="0"/>
              <a:t>04.03.22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F930-47E9-B54C-9375-D5962CAC9C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C47B-B509-4E49-8399-FC62761E1A71}" type="datetimeFigureOut">
              <a:rPr lang="de-DE" smtClean="0"/>
              <a:t>04.03.22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F930-47E9-B54C-9375-D5962CAC9C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49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C47B-B509-4E49-8399-FC62761E1A71}" type="datetimeFigureOut">
              <a:rPr lang="de-DE" smtClean="0"/>
              <a:t>04.03.22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F930-47E9-B54C-9375-D5962CAC9C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70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C47B-B509-4E49-8399-FC62761E1A71}" type="datetimeFigureOut">
              <a:rPr lang="de-DE" smtClean="0"/>
              <a:t>04.03.22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F930-47E9-B54C-9375-D5962CAC9C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23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C47B-B509-4E49-8399-FC62761E1A71}" type="datetimeFigureOut">
              <a:rPr lang="de-DE" smtClean="0"/>
              <a:t>04.03.22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F930-47E9-B54C-9375-D5962CAC9C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20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C47B-B509-4E49-8399-FC62761E1A71}" type="datetimeFigureOut">
              <a:rPr lang="de-DE" smtClean="0"/>
              <a:t>04.03.22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F930-47E9-B54C-9375-D5962CAC9C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49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vwo4Vkb1-c" TargetMode="External"/><Relationship Id="rId4" Type="http://schemas.openxmlformats.org/officeDocument/2006/relationships/hyperlink" Target="https://www.amnesty.ch/de/laender/naher-osten-nordafrika/israel-besetzte-gebiete/dok/2022/apartheid-gegen-die-palaestinenser-innen" TargetMode="External"/><Relationship Id="rId5" Type="http://schemas.openxmlformats.org/officeDocument/2006/relationships/hyperlink" Target="https://www.amnesty.ch/de/laender/naher-osten-nordafrika/israel-besetzte-gebiete/dok/2022/verbrechen-gegen-die-menschlichkeit" TargetMode="External"/><Relationship Id="rId6" Type="http://schemas.openxmlformats.org/officeDocument/2006/relationships/hyperlink" Target="https://www.amnesty.org/en/documents/mde15/5141/2022/en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mnesty.org/en/petition/demolish-apartheid-not-palestinian-homes-petitio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3210560"/>
            <a:ext cx="8229600" cy="2915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b="1" dirty="0" smtClean="0"/>
              <a:t>ISRAEL’S APARTHEID </a:t>
            </a:r>
            <a:r>
              <a:rPr lang="de-DE" sz="4800" dirty="0"/>
              <a:t> </a:t>
            </a:r>
            <a:endParaRPr lang="de-DE" sz="4800" dirty="0" smtClean="0"/>
          </a:p>
          <a:p>
            <a:pPr marL="0" indent="0">
              <a:buNone/>
            </a:pPr>
            <a:r>
              <a:rPr lang="en-US" sz="4800" b="1" dirty="0" smtClean="0"/>
              <a:t>AGAINST PALESTINIANS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dirty="0" smtClean="0"/>
              <a:t>CRUEL SYSTEM OF DOMINATION </a:t>
            </a:r>
          </a:p>
          <a:p>
            <a:pPr marL="0" indent="0">
              <a:buNone/>
            </a:pPr>
            <a:r>
              <a:rPr lang="en-US" dirty="0" smtClean="0"/>
              <a:t>AND CRIME AGAINST HUMANITY </a:t>
            </a:r>
            <a:r>
              <a:rPr lang="en-US" b="1" dirty="0" smtClean="0"/>
              <a:t> 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" y="203411"/>
            <a:ext cx="8688794" cy="29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3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Zwangsvertreibung/Hauszerstörung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1947-49, </a:t>
            </a:r>
            <a:r>
              <a:rPr lang="de-DE" dirty="0"/>
              <a:t>500 Dörfer </a:t>
            </a:r>
            <a:r>
              <a:rPr lang="de-DE" dirty="0" smtClean="0"/>
              <a:t>zerstört, 800.000 Vertriebene</a:t>
            </a:r>
            <a:endParaRPr lang="de-DE" dirty="0"/>
          </a:p>
          <a:p>
            <a:r>
              <a:rPr lang="de-DE" dirty="0" smtClean="0"/>
              <a:t>Seit 1948: Bei </a:t>
            </a:r>
            <a:r>
              <a:rPr lang="de-DE" dirty="0"/>
              <a:t>Militäraktionen wurden zehntausende Häuser </a:t>
            </a:r>
            <a:r>
              <a:rPr lang="de-DE" dirty="0" smtClean="0"/>
              <a:t>zerstört und Menschen vertrieben</a:t>
            </a:r>
            <a:endParaRPr lang="de-DE" dirty="0"/>
          </a:p>
          <a:p>
            <a:r>
              <a:rPr lang="de-DE" dirty="0" smtClean="0"/>
              <a:t>Israel erteilt fast keine Baugenehmigungen an Palästinenser und reißt dann ‚illegal‘ gebaute Häuser ab bzw. lässt sie abreißen.</a:t>
            </a:r>
          </a:p>
          <a:p>
            <a:r>
              <a:rPr lang="de-DE" dirty="0" smtClean="0"/>
              <a:t>Hauszerstörungen als Strafe</a:t>
            </a:r>
          </a:p>
          <a:p>
            <a:r>
              <a:rPr lang="de-DE" dirty="0" smtClean="0"/>
              <a:t>Ostjerusalem: obdachlos durch Entzug der </a:t>
            </a:r>
            <a:r>
              <a:rPr lang="de-DE" dirty="0" err="1" smtClean="0"/>
              <a:t>Aufenhalterlaubnis</a:t>
            </a:r>
            <a:r>
              <a:rPr lang="de-DE" dirty="0" smtClean="0"/>
              <a:t> </a:t>
            </a:r>
            <a:endParaRPr lang="de-DE" dirty="0" smtClean="0"/>
          </a:p>
          <a:p>
            <a:r>
              <a:rPr lang="de-DE" dirty="0" smtClean="0"/>
              <a:t>Vertreibung durch Erklärung von „Feuerzonen“ etc.#</a:t>
            </a:r>
          </a:p>
        </p:txBody>
      </p:sp>
    </p:spTree>
    <p:extLst>
      <p:ext uri="{BB962C8B-B14F-4D97-AF65-F5344CB8AC3E}">
        <p14:creationId xmlns:p14="http://schemas.microsoft.com/office/powerpoint/2010/main" val="256563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Anwesende Abwesende: das Dorf </a:t>
            </a:r>
            <a:r>
              <a:rPr lang="de-DE" dirty="0" err="1" smtClean="0"/>
              <a:t>Iqrit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9454" b="9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334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1967 Platz vor der Klagemauer</a:t>
            </a:r>
            <a:endParaRPr lang="de-DE" dirty="0"/>
          </a:p>
        </p:txBody>
      </p:sp>
      <p:pic>
        <p:nvPicPr>
          <p:cNvPr id="4" name="Inhaltsplatzhalter 3" descr="Kotel_196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4" b="20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2700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Al-</a:t>
            </a:r>
            <a:r>
              <a:rPr lang="de-DE" dirty="0" err="1" smtClean="0"/>
              <a:t>Araqib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027" b="10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422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Silwan</a:t>
            </a:r>
            <a:r>
              <a:rPr lang="de-DE" dirty="0" smtClean="0"/>
              <a:t> Juni 2021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008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ADMINISTRATIVE INHAFTIERUNG, FOLTER UND </a:t>
            </a:r>
            <a:r>
              <a:rPr lang="de-DE" b="1" dirty="0" smtClean="0"/>
              <a:t>MISSHANDLUNGEN in den besetzten Gebieten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030663"/>
          </a:xfrm>
        </p:spPr>
        <p:txBody>
          <a:bodyPr>
            <a:normAutofit fontScale="85000" lnSpcReduction="10000"/>
          </a:bodyPr>
          <a:lstStyle/>
          <a:p>
            <a:r>
              <a:rPr lang="de-DE" b="1" dirty="0"/>
              <a:t>Verwaltungshaft:</a:t>
            </a:r>
            <a:r>
              <a:rPr lang="de-DE" dirty="0"/>
              <a:t> </a:t>
            </a:r>
            <a:r>
              <a:rPr lang="de-DE" dirty="0" smtClean="0"/>
              <a:t>seit </a:t>
            </a:r>
            <a:r>
              <a:rPr lang="de-DE" dirty="0"/>
              <a:t>1967 </a:t>
            </a:r>
            <a:r>
              <a:rPr lang="de-DE" dirty="0" smtClean="0"/>
              <a:t>massiv angewandt und dauert Monate, oft Jahre (auch Kinder)</a:t>
            </a:r>
          </a:p>
          <a:p>
            <a:r>
              <a:rPr lang="de-DE" b="1" dirty="0"/>
              <a:t>Folter:</a:t>
            </a:r>
            <a:r>
              <a:rPr lang="de-DE" dirty="0"/>
              <a:t> </a:t>
            </a:r>
            <a:r>
              <a:rPr lang="de-DE" dirty="0" smtClean="0"/>
              <a:t>während </a:t>
            </a:r>
            <a:r>
              <a:rPr lang="de-DE" dirty="0"/>
              <a:t>der Verhaftung, der Überstellung und des </a:t>
            </a:r>
            <a:r>
              <a:rPr lang="de-DE" dirty="0" smtClean="0"/>
              <a:t>Verhörs. Methoden: </a:t>
            </a:r>
            <a:r>
              <a:rPr lang="de-DE" dirty="0"/>
              <a:t>schmerzhaftes Anketten und Fesselung, Ruhigstellung in Stresspositionen, Schlafentzug, Drohungen, sexuelle Belästigung, längere Einzelhaft und verbale </a:t>
            </a:r>
            <a:r>
              <a:rPr lang="de-DE" dirty="0" smtClean="0"/>
              <a:t>Beschimpfungen (auch gegen Kinder)</a:t>
            </a:r>
            <a:r>
              <a:rPr lang="de-DE" dirty="0" smtClean="0"/>
              <a:t>#</a:t>
            </a:r>
          </a:p>
          <a:p>
            <a:r>
              <a:rPr lang="de-DE" dirty="0"/>
              <a:t>Israelische Gerichte haben Beweise zugelassen, die durch die Folterung von Palästinensern erlangt </a:t>
            </a:r>
            <a:r>
              <a:rPr lang="de-DE" dirty="0" smtClean="0"/>
              <a:t>wurden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505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UNGESETZLICHE TÖTUNGEN UND SCHWERE VERLETZUNGEN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seit 1967 Tausende von palästinensischen Zivilisten in den </a:t>
            </a:r>
            <a:r>
              <a:rPr lang="de-DE" dirty="0" smtClean="0"/>
              <a:t>besetzten Gebieten </a:t>
            </a:r>
            <a:r>
              <a:rPr lang="de-DE" dirty="0"/>
              <a:t>getötet und verletzt, oft unter Umständen, die darauf hindeuten, dass die Tötungen systematisch, unrechtmäßig und willkürlich waren und nahezu ungestraft blieben</a:t>
            </a:r>
            <a:r>
              <a:rPr lang="de-DE" dirty="0" smtClean="0"/>
              <a:t>.#</a:t>
            </a:r>
          </a:p>
          <a:p>
            <a:r>
              <a:rPr lang="de-DE" dirty="0"/>
              <a:t>Nach </a:t>
            </a:r>
            <a:r>
              <a:rPr lang="de-DE" dirty="0" err="1" smtClean="0"/>
              <a:t>Al‘s</a:t>
            </a:r>
            <a:r>
              <a:rPr lang="de-DE" dirty="0" smtClean="0"/>
              <a:t> </a:t>
            </a:r>
            <a:r>
              <a:rPr lang="de-DE" dirty="0"/>
              <a:t>Kenntnis ist seit 1987 niemand wegen der bewussten Tötung eines </a:t>
            </a:r>
            <a:r>
              <a:rPr lang="de-DE" dirty="0" smtClean="0"/>
              <a:t>Palästinensers </a:t>
            </a:r>
            <a:r>
              <a:rPr lang="de-DE" dirty="0"/>
              <a:t>in den </a:t>
            </a:r>
            <a:r>
              <a:rPr lang="de-DE" dirty="0" smtClean="0"/>
              <a:t>besetzten Gebieten </a:t>
            </a:r>
            <a:r>
              <a:rPr lang="de-DE" dirty="0"/>
              <a:t>verurteilt </a:t>
            </a:r>
            <a:r>
              <a:rPr lang="de-DE" dirty="0" smtClean="0"/>
              <a:t>worden.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8692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Großer Rückkehrmarsch Gaza 2018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9847" b="98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2612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3974"/>
            <a:ext cx="8229600" cy="1216226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VERWEIGERUNG DER GRUNDRECHTE UND -FREIHEITEN UND VERFOLGUNG 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Verweigerung </a:t>
            </a:r>
            <a:r>
              <a:rPr lang="de-DE" dirty="0"/>
              <a:t>des Rechts auf eine Staatsangehörigkeit und strenge Einschränkungen der Bewegungsfreiheit und des Aufenthaltsrechts, </a:t>
            </a:r>
            <a:endParaRPr lang="de-DE" dirty="0" smtClean="0"/>
          </a:p>
          <a:p>
            <a:r>
              <a:rPr lang="de-DE" dirty="0" smtClean="0"/>
              <a:t>Einschränkung der Teilhabe </a:t>
            </a:r>
            <a:r>
              <a:rPr lang="de-DE" dirty="0"/>
              <a:t>am politischen, sozialen, wirtschaftlichen und kulturellen </a:t>
            </a:r>
            <a:r>
              <a:rPr lang="de-DE" dirty="0" smtClean="0"/>
              <a:t>verhindert </a:t>
            </a:r>
            <a:r>
              <a:rPr lang="de-DE" dirty="0"/>
              <a:t>absichtlich ihre volle Entfaltung als Gruppe. </a:t>
            </a: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/>
              <a:t>Wahrnehmung zahlreicher grundlegender Rechte und Freiheiten </a:t>
            </a:r>
            <a:r>
              <a:rPr lang="de-DE" dirty="0" smtClean="0"/>
              <a:t>wird untergraben</a:t>
            </a:r>
            <a:r>
              <a:rPr lang="de-DE" dirty="0"/>
              <a:t>, darunter das Recht auf Meinungsfreiheit und freie Meinungsäußerung, das Recht, sich friedlich zu versammeln und zu vereinigen, das Recht auf Lebensunterhalt, Arbeit, Gesundheit, Nahrung und Bildung.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851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4947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Das System der Apartheid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34947"/>
            <a:ext cx="8229600" cy="622305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de-DE" dirty="0" smtClean="0"/>
              <a:t>1. TERRITORIALE </a:t>
            </a:r>
            <a:r>
              <a:rPr lang="de-DE" dirty="0"/>
              <a:t>FRAGMENTIERUNG UND </a:t>
            </a:r>
            <a:r>
              <a:rPr lang="de-DE" dirty="0" smtClean="0"/>
              <a:t>RECHTLICHE</a:t>
            </a:r>
          </a:p>
          <a:p>
            <a:pPr marL="0" lv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/>
              <a:t>TRENNUNG.</a:t>
            </a:r>
          </a:p>
          <a:p>
            <a:pPr marL="0" lvl="0" indent="0">
              <a:buNone/>
            </a:pPr>
            <a:r>
              <a:rPr lang="de-DE" dirty="0" smtClean="0"/>
              <a:t>2. RECHTLICHE </a:t>
            </a:r>
            <a:r>
              <a:rPr lang="de-DE" dirty="0"/>
              <a:t>ABSONDERUNG UND KONTROLLE  </a:t>
            </a:r>
          </a:p>
          <a:p>
            <a:pPr marL="0" lvl="0" indent="0">
              <a:buNone/>
            </a:pPr>
            <a:r>
              <a:rPr lang="de-DE" dirty="0" smtClean="0"/>
              <a:t>3. EINSATZ </a:t>
            </a:r>
            <a:r>
              <a:rPr lang="de-DE" dirty="0"/>
              <a:t>VON MILITÄRHERRSCHAFT ZUR KONTROLLE </a:t>
            </a:r>
            <a:endParaRPr lang="de-DE" dirty="0" smtClean="0"/>
          </a:p>
          <a:p>
            <a:pPr marL="0" lvl="0" indent="0">
              <a:buNone/>
            </a:pPr>
            <a:r>
              <a:rPr lang="de-DE" dirty="0"/>
              <a:t> </a:t>
            </a:r>
            <a:r>
              <a:rPr lang="de-DE" dirty="0" smtClean="0"/>
              <a:t>   UND </a:t>
            </a:r>
            <a:r>
              <a:rPr lang="de-DE" dirty="0"/>
              <a:t>ENTEIGNUNG  </a:t>
            </a:r>
          </a:p>
          <a:p>
            <a:pPr marL="0" lvl="0" indent="0">
              <a:buNone/>
            </a:pPr>
            <a:r>
              <a:rPr lang="de-DE" dirty="0" smtClean="0"/>
              <a:t>4. VERWEIGERUNG </a:t>
            </a:r>
            <a:r>
              <a:rPr lang="de-DE" dirty="0"/>
              <a:t>DER STAATSANGEHÖRIGKEIT, </a:t>
            </a:r>
            <a:r>
              <a:rPr lang="de-DE" dirty="0" smtClean="0"/>
              <a:t>DES</a:t>
            </a:r>
          </a:p>
          <a:p>
            <a:pPr marL="0" lv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/>
              <a:t>WOHNSITZES UND DES FAMILIENLEBENS  </a:t>
            </a:r>
          </a:p>
          <a:p>
            <a:pPr marL="0" lvl="0" indent="0">
              <a:buNone/>
            </a:pPr>
            <a:r>
              <a:rPr lang="de-DE" dirty="0" smtClean="0"/>
              <a:t>5. ZERSTÖRUNG </a:t>
            </a:r>
            <a:r>
              <a:rPr lang="de-DE" dirty="0"/>
              <a:t>DES FAMILIENLEBENS  </a:t>
            </a:r>
          </a:p>
          <a:p>
            <a:pPr marL="0" lvl="0" indent="0">
              <a:buNone/>
            </a:pPr>
            <a:r>
              <a:rPr lang="de-DE" dirty="0" smtClean="0"/>
              <a:t>6. EINSCHRÄNKUNGEN </a:t>
            </a:r>
            <a:r>
              <a:rPr lang="de-DE" dirty="0"/>
              <a:t>DER BEWEGUNGSFREIHEIT  </a:t>
            </a:r>
          </a:p>
          <a:p>
            <a:pPr marL="0" lvl="0" indent="0">
              <a:buNone/>
            </a:pPr>
            <a:r>
              <a:rPr lang="de-DE" dirty="0" smtClean="0"/>
              <a:t>7. EINSCHRÄNKUNG </a:t>
            </a:r>
            <a:r>
              <a:rPr lang="de-DE" dirty="0"/>
              <a:t>DES RECHTS AUF </a:t>
            </a:r>
            <a:r>
              <a:rPr lang="de-DE" dirty="0" smtClean="0"/>
              <a:t>POLITISCHE </a:t>
            </a:r>
          </a:p>
          <a:p>
            <a:pPr marL="0" lv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/>
              <a:t>BETEILIGUNG  </a:t>
            </a:r>
          </a:p>
          <a:p>
            <a:pPr marL="0" lvl="0" indent="0">
              <a:buNone/>
            </a:pPr>
            <a:r>
              <a:rPr lang="de-DE" dirty="0" smtClean="0"/>
              <a:t>8. ENTEIGNUNG </a:t>
            </a:r>
            <a:r>
              <a:rPr lang="de-DE" dirty="0"/>
              <a:t>VON LAND UND EIGENTUM </a:t>
            </a:r>
          </a:p>
          <a:p>
            <a:pPr marL="0" lvl="0" indent="0">
              <a:buNone/>
            </a:pPr>
            <a:r>
              <a:rPr lang="de-DE" dirty="0" smtClean="0"/>
              <a:t>9. DISKRIMINIERENDE </a:t>
            </a:r>
            <a:r>
              <a:rPr lang="de-DE" dirty="0"/>
              <a:t>FLÄCHENNUTZUNGS- </a:t>
            </a:r>
            <a:r>
              <a:rPr lang="de-DE" dirty="0" smtClean="0"/>
              <a:t>UND</a:t>
            </a:r>
          </a:p>
          <a:p>
            <a:pPr marL="0" lv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/>
              <a:t>PLANUNGSPOLITIK </a:t>
            </a:r>
          </a:p>
          <a:p>
            <a:pPr marL="0" lvl="0" indent="0">
              <a:buNone/>
            </a:pPr>
            <a:r>
              <a:rPr lang="de-DE" dirty="0" smtClean="0"/>
              <a:t>10. UNTERDRÜCKUNG </a:t>
            </a:r>
            <a:r>
              <a:rPr lang="de-DE" dirty="0"/>
              <a:t>DER MENSCHLICHEN </a:t>
            </a:r>
            <a:r>
              <a:rPr lang="de-DE" dirty="0" smtClean="0"/>
              <a:t>ENTWICKLUNG</a:t>
            </a:r>
          </a:p>
          <a:p>
            <a:pPr marL="0" lv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/>
              <a:t>DER PALÄSTINENSER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564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err="1" smtClean="0"/>
              <a:t>AI‘s</a:t>
            </a:r>
            <a:r>
              <a:rPr lang="de-DE" b="1" dirty="0" smtClean="0"/>
              <a:t> Bericht über Israels Apartheidsystem - Gliederung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1. Der Begriff Apartheid</a:t>
            </a:r>
          </a:p>
          <a:p>
            <a:r>
              <a:rPr lang="de-DE" dirty="0" smtClean="0"/>
              <a:t>2. Apartheid 1: </a:t>
            </a:r>
            <a:r>
              <a:rPr lang="de-DE" b="1" dirty="0" smtClean="0"/>
              <a:t>Verbrechen</a:t>
            </a:r>
            <a:r>
              <a:rPr lang="de-DE" dirty="0" smtClean="0"/>
              <a:t> gegen die Menschlichkeit</a:t>
            </a:r>
          </a:p>
          <a:p>
            <a:r>
              <a:rPr lang="de-DE" dirty="0" smtClean="0"/>
              <a:t>3. Apartheid 2: Das </a:t>
            </a:r>
            <a:r>
              <a:rPr lang="de-DE" b="1" dirty="0" smtClean="0"/>
              <a:t>System</a:t>
            </a:r>
            <a:r>
              <a:rPr lang="de-DE" dirty="0" smtClean="0"/>
              <a:t> der Apartheid</a:t>
            </a:r>
          </a:p>
          <a:p>
            <a:r>
              <a:rPr lang="de-DE" dirty="0" smtClean="0"/>
              <a:t>4. Empfehlungen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800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20133"/>
            <a:ext cx="5489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92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3. EINSATZ </a:t>
            </a:r>
            <a:r>
              <a:rPr lang="de-DE" b="1" dirty="0"/>
              <a:t>VON MILITÄRHERRSCHAFT ZUR KONTROLLE UND ENTEIGNUNG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Militärherrschaft 1948-1966: eingeschränkte Rechte für Palästinenser in Israel selbst.#</a:t>
            </a:r>
          </a:p>
          <a:p>
            <a:r>
              <a:rPr lang="de-DE" dirty="0" smtClean="0"/>
              <a:t>Militärherrschaft ab 1967 für die besetzten Gebiete</a:t>
            </a:r>
            <a:r>
              <a:rPr lang="de-DE" dirty="0"/>
              <a:t> </a:t>
            </a:r>
            <a:r>
              <a:rPr lang="mr-IN" dirty="0" smtClean="0"/>
              <a:t>–</a:t>
            </a:r>
            <a:r>
              <a:rPr lang="de-DE" dirty="0" smtClean="0"/>
              <a:t> für Siedler gilt das Zivilrecht.</a:t>
            </a:r>
          </a:p>
          <a:p>
            <a:r>
              <a:rPr lang="de-DE" dirty="0" smtClean="0"/>
              <a:t>1800 israelische Militärbefehle kontrollieren und beschränken alle Aspekte des Lebens.#</a:t>
            </a:r>
          </a:p>
          <a:p>
            <a:r>
              <a:rPr lang="de-DE" dirty="0" smtClean="0"/>
              <a:t> 800.000 Palästinenser wurden verhaftet, viele von unfairen Militärgerichten abgeurteilt.#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637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59649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4. VERWEIGERUNG </a:t>
            </a:r>
            <a:r>
              <a:rPr lang="de-DE" b="1" dirty="0"/>
              <a:t>DER </a:t>
            </a:r>
            <a:r>
              <a:rPr lang="de-DE" b="1" dirty="0" smtClean="0"/>
              <a:t>STAATS-ANGEHÖRIGKEIT</a:t>
            </a:r>
            <a:r>
              <a:rPr lang="de-DE" b="1" dirty="0"/>
              <a:t>, DES WOHNSITZES UND DES FAMILIENLEBENS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22419"/>
            <a:ext cx="8229600" cy="4103744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Unterschiedlicher Status für Palästinenser (Israel, Ost-Jerusalem, Westbank, Gaza)</a:t>
            </a:r>
          </a:p>
          <a:p>
            <a:r>
              <a:rPr lang="de-DE" dirty="0"/>
              <a:t>seit 2003 dürfen Menschen aus Gaza nicht mehr in der Westbank wohnen, sie gelten als ‚</a:t>
            </a:r>
            <a:r>
              <a:rPr lang="de-DE" dirty="0" err="1"/>
              <a:t>Infiltrators</a:t>
            </a:r>
            <a:r>
              <a:rPr lang="de-DE" dirty="0"/>
              <a:t>‘ </a:t>
            </a:r>
          </a:p>
          <a:p>
            <a:r>
              <a:rPr lang="de-DE" dirty="0" smtClean="0"/>
              <a:t>Tausende </a:t>
            </a:r>
            <a:r>
              <a:rPr lang="de-DE" dirty="0"/>
              <a:t>leben illegal und können abgeschoben </a:t>
            </a:r>
            <a:r>
              <a:rPr lang="de-DE" dirty="0" smtClean="0"/>
              <a:t>werden</a:t>
            </a:r>
          </a:p>
          <a:p>
            <a:r>
              <a:rPr lang="de-DE" dirty="0" smtClean="0"/>
              <a:t>4000 </a:t>
            </a:r>
            <a:r>
              <a:rPr lang="de-DE" dirty="0"/>
              <a:t>Kinder leben </a:t>
            </a:r>
            <a:r>
              <a:rPr lang="de-DE" dirty="0" smtClean="0"/>
              <a:t>von </a:t>
            </a:r>
            <a:r>
              <a:rPr lang="de-DE" dirty="0"/>
              <a:t>einem Elternteil getrennt</a:t>
            </a:r>
            <a:r>
              <a:rPr lang="de-DE" dirty="0" smtClean="0"/>
              <a:t>.</a:t>
            </a:r>
          </a:p>
          <a:p>
            <a:r>
              <a:rPr lang="de-DE" dirty="0" smtClean="0"/>
              <a:t>Israels Innenminister das ist ein „schleichendes Rückkehrrecht“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524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6</a:t>
            </a:r>
            <a:r>
              <a:rPr lang="de-DE" b="1" dirty="0" smtClean="0"/>
              <a:t>. EINSCHRÄNKUNGEN </a:t>
            </a:r>
            <a:r>
              <a:rPr lang="de-DE" b="1" dirty="0"/>
              <a:t>DER BEWEGUNGSFREIHEIT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Abriegelung innerhalb der Westbank und zwischen Westbank und Israel (700 km Zaun/Mauer</a:t>
            </a:r>
            <a:r>
              <a:rPr lang="de-DE" dirty="0" smtClean="0"/>
              <a:t>)</a:t>
            </a:r>
            <a:endParaRPr lang="de-DE" dirty="0" smtClean="0"/>
          </a:p>
          <a:p>
            <a:r>
              <a:rPr lang="de-DE" dirty="0"/>
              <a:t>Ein besonderer Fall sind die durch Zaun/Mauer abgetrennten Gebiete#</a:t>
            </a:r>
          </a:p>
          <a:p>
            <a:r>
              <a:rPr lang="de-DE" dirty="0" smtClean="0"/>
              <a:t>Israel kontrolliert Ein- und Ausreise aller Palästinenser</a:t>
            </a:r>
          </a:p>
          <a:p>
            <a:r>
              <a:rPr lang="de-DE" dirty="0" smtClean="0"/>
              <a:t>Eine willkürliches Erlaubnisschein-System regelt alles</a:t>
            </a:r>
          </a:p>
        </p:txBody>
      </p:sp>
    </p:spTree>
    <p:extLst>
      <p:ext uri="{BB962C8B-B14F-4D97-AF65-F5344CB8AC3E}">
        <p14:creationId xmlns:p14="http://schemas.microsoft.com/office/powerpoint/2010/main" val="670001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7. EINSCHRÄNKUNG </a:t>
            </a:r>
            <a:r>
              <a:rPr lang="de-DE" b="1" dirty="0"/>
              <a:t>DES RECHTS AUF POLITISCHE BETEILIGUNG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In Israel </a:t>
            </a:r>
            <a:r>
              <a:rPr lang="de-DE" dirty="0" smtClean="0"/>
              <a:t>wird politische Betätigung oft behindert.#</a:t>
            </a:r>
          </a:p>
          <a:p>
            <a:r>
              <a:rPr lang="de-DE" b="1" dirty="0" smtClean="0"/>
              <a:t>In den besetzten Gebieten</a:t>
            </a:r>
            <a:r>
              <a:rPr lang="de-DE" dirty="0" smtClean="0"/>
              <a:t> wurden seit 1967 400 palästinensische Organisationen verboten. Versammlungen von &gt; 10 Personen bedürfen der Genehmigung.</a:t>
            </a:r>
          </a:p>
          <a:p>
            <a:r>
              <a:rPr lang="de-DE" dirty="0" smtClean="0"/>
              <a:t>Beispiel: das Dorf Nabi Saleh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229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8. ENTEIGNUNG </a:t>
            </a:r>
            <a:r>
              <a:rPr lang="de-DE" b="1" dirty="0"/>
              <a:t>VON LAND UND EIGENTUM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mehrere</a:t>
            </a:r>
            <a:r>
              <a:rPr lang="en-US" dirty="0" smtClean="0"/>
              <a:t> </a:t>
            </a:r>
            <a:r>
              <a:rPr lang="en-US" dirty="0" err="1" smtClean="0"/>
              <a:t>z.T</a:t>
            </a:r>
            <a:r>
              <a:rPr lang="en-US" dirty="0" smtClean="0"/>
              <a:t>. </a:t>
            </a:r>
            <a:r>
              <a:rPr lang="en-US" dirty="0" err="1" smtClean="0"/>
              <a:t>aus</a:t>
            </a:r>
            <a:r>
              <a:rPr lang="en-US" dirty="0" smtClean="0"/>
              <a:t> der </a:t>
            </a:r>
            <a:r>
              <a:rPr lang="en-US" dirty="0" err="1" smtClean="0"/>
              <a:t>britischen</a:t>
            </a:r>
            <a:r>
              <a:rPr lang="en-US" dirty="0" smtClean="0"/>
              <a:t> </a:t>
            </a:r>
            <a:r>
              <a:rPr lang="en-US" dirty="0" err="1" smtClean="0"/>
              <a:t>Mandatszeit</a:t>
            </a:r>
            <a:r>
              <a:rPr lang="en-US" dirty="0" smtClean="0"/>
              <a:t> </a:t>
            </a:r>
            <a:r>
              <a:rPr lang="en-US" dirty="0" err="1" smtClean="0"/>
              <a:t>st</a:t>
            </a:r>
            <a:r>
              <a:rPr lang="en-US" dirty="0" err="1"/>
              <a:t>a</a:t>
            </a:r>
            <a:r>
              <a:rPr lang="en-US" dirty="0" err="1" smtClean="0"/>
              <a:t>mmende</a:t>
            </a:r>
            <a:r>
              <a:rPr lang="en-US" dirty="0" smtClean="0"/>
              <a:t> </a:t>
            </a:r>
            <a:r>
              <a:rPr lang="en-US" dirty="0" err="1" smtClean="0"/>
              <a:t>Gesetze</a:t>
            </a:r>
            <a:r>
              <a:rPr lang="en-US" dirty="0" smtClean="0"/>
              <a:t>, die </a:t>
            </a:r>
            <a:r>
              <a:rPr lang="en-US" dirty="0" err="1" smtClean="0"/>
              <a:t>Enteignungen</a:t>
            </a:r>
            <a:r>
              <a:rPr lang="en-US" dirty="0" smtClean="0"/>
              <a:t> </a:t>
            </a:r>
            <a:r>
              <a:rPr lang="en-US" dirty="0" err="1" smtClean="0"/>
              <a:t>leicht</a:t>
            </a:r>
            <a:r>
              <a:rPr lang="en-US" dirty="0" smtClean="0"/>
              <a:t> </a:t>
            </a:r>
            <a:r>
              <a:rPr lang="en-US" dirty="0" err="1" smtClean="0"/>
              <a:t>machen</a:t>
            </a:r>
            <a:r>
              <a:rPr lang="en-US" dirty="0" smtClean="0"/>
              <a:t>, </a:t>
            </a:r>
            <a:r>
              <a:rPr lang="en-US" dirty="0" err="1" smtClean="0"/>
              <a:t>z.B</a:t>
            </a:r>
            <a:r>
              <a:rPr lang="en-US" dirty="0" smtClean="0"/>
              <a:t>.</a:t>
            </a:r>
          </a:p>
          <a:p>
            <a:r>
              <a:rPr lang="en-US" dirty="0" smtClean="0"/>
              <a:t>Absentees</a:t>
            </a:r>
            <a:r>
              <a:rPr lang="en-US" dirty="0"/>
              <a:t>’ Property Law (Transfer of Property Law) </a:t>
            </a:r>
            <a:r>
              <a:rPr lang="en-US" dirty="0" smtClean="0"/>
              <a:t>von 1950</a:t>
            </a:r>
            <a:r>
              <a:rPr lang="en-US" dirty="0"/>
              <a:t>;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2818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Enteignung in Israel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1948 besaßen </a:t>
            </a:r>
            <a:r>
              <a:rPr lang="de-DE" dirty="0"/>
              <a:t>Palästinenser (70%) </a:t>
            </a:r>
            <a:r>
              <a:rPr lang="de-DE" dirty="0" smtClean="0"/>
              <a:t>90</a:t>
            </a:r>
            <a:r>
              <a:rPr lang="de-DE" dirty="0"/>
              <a:t>% des privaten Landes und Juden (30%) </a:t>
            </a:r>
            <a:r>
              <a:rPr lang="de-DE" dirty="0" smtClean="0"/>
              <a:t>6,5%. </a:t>
            </a:r>
            <a:r>
              <a:rPr lang="de-DE" dirty="0"/>
              <a:t>Heute ist es </a:t>
            </a:r>
            <a:r>
              <a:rPr lang="de-DE" dirty="0" smtClean="0"/>
              <a:t>umgekehrt.</a:t>
            </a:r>
          </a:p>
          <a:p>
            <a:r>
              <a:rPr lang="de-DE" dirty="0"/>
              <a:t>93 % des Bodens in Israel und im besetzten Ostjerusalem, sind heute Staatsland </a:t>
            </a:r>
          </a:p>
          <a:p>
            <a:r>
              <a:rPr lang="de-DE" dirty="0"/>
              <a:t>palästinensische Bürger Israels können 80 % des staatlichen Bodens nicht pachten </a:t>
            </a:r>
          </a:p>
          <a:p>
            <a:r>
              <a:rPr lang="de-DE" dirty="0" smtClean="0"/>
              <a:t>1948/49 wurden </a:t>
            </a:r>
            <a:r>
              <a:rPr lang="de-DE" dirty="0"/>
              <a:t>11.000 Geschäfte, 59.000 Gebäude, 487 Fahrzeuge, &gt;6000 Bankkonten und 60% es fruchtbaren Landes enteignet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937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ENTEIGNUNG VON LAND UND EIGENTUM in den besetzten Gebieten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Israel </a:t>
            </a:r>
            <a:r>
              <a:rPr lang="de-DE" dirty="0"/>
              <a:t>nutzte Notstandsgesetze und Militärgesetze, um Siedlungen auszubauen und Land zu </a:t>
            </a:r>
            <a:r>
              <a:rPr lang="de-DE" b="1" dirty="0" smtClean="0"/>
              <a:t>Militärzonen, militärischen </a:t>
            </a:r>
            <a:r>
              <a:rPr lang="de-DE" b="1" dirty="0"/>
              <a:t>„Feuerzonen“, Naturschutzgebieten </a:t>
            </a:r>
            <a:r>
              <a:rPr lang="de-DE" dirty="0"/>
              <a:t>oder </a:t>
            </a:r>
            <a:r>
              <a:rPr lang="de-DE" b="1" dirty="0"/>
              <a:t>archäologischen Stätten </a:t>
            </a:r>
            <a:r>
              <a:rPr lang="de-DE" dirty="0"/>
              <a:t>zu machen</a:t>
            </a:r>
            <a:r>
              <a:rPr lang="de-DE" dirty="0" smtClean="0"/>
              <a:t>.</a:t>
            </a:r>
          </a:p>
          <a:p>
            <a:r>
              <a:rPr lang="de-DE" b="1" dirty="0" smtClean="0"/>
              <a:t>Jordantal</a:t>
            </a:r>
            <a:r>
              <a:rPr lang="de-DE" dirty="0"/>
              <a:t>: Palästinenser können 85 % nicht nutzen oder auch nur betreten.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576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20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Sheikh </a:t>
            </a:r>
            <a:r>
              <a:rPr lang="de-DE" dirty="0" err="1" smtClean="0"/>
              <a:t>Jarrah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65" b="8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871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Der Begriff ‚Apartheid‘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Der Begriff ist durch das ehemalige Regime in Südafrika geprägt</a:t>
            </a:r>
          </a:p>
          <a:p>
            <a:r>
              <a:rPr lang="de-DE" dirty="0" smtClean="0"/>
              <a:t>Ehemalige Politiker und UN-Berichterstatter</a:t>
            </a:r>
            <a:endParaRPr lang="de-DE" dirty="0"/>
          </a:p>
          <a:p>
            <a:r>
              <a:rPr lang="de-DE" dirty="0" smtClean="0"/>
              <a:t>Prominente </a:t>
            </a:r>
            <a:r>
              <a:rPr lang="de-DE" dirty="0"/>
              <a:t>Unterstützer: Bischof Tutu, Nelson Mandela</a:t>
            </a:r>
            <a:r>
              <a:rPr lang="de-DE" dirty="0" smtClean="0"/>
              <a:t>, Jimmy Carter…</a:t>
            </a:r>
            <a:r>
              <a:rPr lang="de-DE" dirty="0"/>
              <a:t>Jeff </a:t>
            </a:r>
            <a:r>
              <a:rPr lang="de-DE" dirty="0" err="1" smtClean="0"/>
              <a:t>Halper</a:t>
            </a:r>
            <a:endParaRPr lang="de-DE" dirty="0" smtClean="0"/>
          </a:p>
          <a:p>
            <a:r>
              <a:rPr lang="de-DE" dirty="0" smtClean="0"/>
              <a:t>Berichte </a:t>
            </a:r>
            <a:r>
              <a:rPr lang="de-DE" dirty="0"/>
              <a:t>von </a:t>
            </a:r>
            <a:r>
              <a:rPr lang="de-DE" dirty="0" err="1"/>
              <a:t>B’tselem</a:t>
            </a:r>
            <a:r>
              <a:rPr lang="de-DE" dirty="0"/>
              <a:t>, </a:t>
            </a:r>
            <a:r>
              <a:rPr lang="de-DE" dirty="0" err="1"/>
              <a:t>Yesh</a:t>
            </a:r>
            <a:r>
              <a:rPr lang="de-DE" dirty="0"/>
              <a:t> Din, Human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smtClean="0"/>
              <a:t>Watch</a:t>
            </a:r>
          </a:p>
          <a:p>
            <a:r>
              <a:rPr lang="de-DE" dirty="0" smtClean="0"/>
              <a:t>Der AI-Bericht (2017-2021)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6301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Silwan</a:t>
            </a:r>
            <a:r>
              <a:rPr lang="de-DE" smtClean="0"/>
              <a:t> 2008</a:t>
            </a:r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2443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Siedlungen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Ende 2020 gab es 272 </a:t>
            </a:r>
            <a:r>
              <a:rPr lang="de-DE" b="1" dirty="0"/>
              <a:t>Siedlungen</a:t>
            </a:r>
            <a:r>
              <a:rPr lang="de-DE" dirty="0"/>
              <a:t> und Außenposten im Westjordanland (ohne Ostjerusalem), in denen über 441.600 israelische Siedler </a:t>
            </a:r>
            <a:r>
              <a:rPr lang="de-DE" dirty="0" smtClean="0"/>
              <a:t>lebten. </a:t>
            </a:r>
          </a:p>
          <a:p>
            <a:r>
              <a:rPr lang="de-DE" dirty="0" smtClean="0"/>
              <a:t>Siedler haben dieselben Rechte wie andere jüdische Israelis, bekommen viele Vergünstigungen.</a:t>
            </a:r>
            <a:endParaRPr lang="de-DE" dirty="0"/>
          </a:p>
          <a:p>
            <a:r>
              <a:rPr lang="de-DE" dirty="0"/>
              <a:t>israelischen Siedlungen </a:t>
            </a:r>
            <a:r>
              <a:rPr lang="de-DE" dirty="0" smtClean="0"/>
              <a:t>machen fast 10 </a:t>
            </a:r>
            <a:r>
              <a:rPr lang="de-DE" dirty="0"/>
              <a:t>% des </a:t>
            </a:r>
            <a:r>
              <a:rPr lang="de-DE" dirty="0" smtClean="0"/>
              <a:t>Westjordanlands aus, </a:t>
            </a:r>
            <a:r>
              <a:rPr lang="de-DE" dirty="0"/>
              <a:t>und ihre Regionalräte sind für rund 63 % </a:t>
            </a:r>
            <a:r>
              <a:rPr lang="de-DE" dirty="0" smtClean="0"/>
              <a:t>der C-Zone (</a:t>
            </a:r>
            <a:r>
              <a:rPr lang="de-DE" dirty="0"/>
              <a:t>oder 40 % des Westjordanlands) </a:t>
            </a:r>
            <a:r>
              <a:rPr lang="de-DE" dirty="0" smtClean="0"/>
              <a:t>zuständig.</a:t>
            </a:r>
          </a:p>
          <a:p>
            <a:r>
              <a:rPr lang="de-DE" dirty="0"/>
              <a:t>Über 400 km Umgehungsstraßen, die israelische Siedlungen verbinden, sind für Palästinenser nicht oder nur teilweise zugänglich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6207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9. DISKRIMINIERENDE FLÄCHEN-NUTZUNGS</a:t>
            </a:r>
            <a:r>
              <a:rPr lang="de-DE" b="1" dirty="0"/>
              <a:t>- UND PLANUNGSPOLITIK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Seit </a:t>
            </a:r>
            <a:r>
              <a:rPr lang="de-DE" dirty="0"/>
              <a:t>1948 </a:t>
            </a:r>
            <a:r>
              <a:rPr lang="de-DE" dirty="0" smtClean="0"/>
              <a:t>wurden mehr </a:t>
            </a:r>
            <a:r>
              <a:rPr lang="de-DE" dirty="0"/>
              <a:t>als 700 jüdische Ortschaften in Israel errichtet, </a:t>
            </a:r>
            <a:r>
              <a:rPr lang="de-DE" b="1" dirty="0" smtClean="0"/>
              <a:t>keine einzige</a:t>
            </a:r>
            <a:r>
              <a:rPr lang="de-DE" dirty="0" smtClean="0"/>
              <a:t> für Palästinenser (außer im Negev für Beduinen).</a:t>
            </a:r>
          </a:p>
          <a:p>
            <a:r>
              <a:rPr lang="de-DE" dirty="0" smtClean="0"/>
              <a:t>Es gibt fast keine Baugenehmigungen obwohl die Anzahl der Palästinenser um ein vielfaches gewachsen ist (11fach von 2000 </a:t>
            </a:r>
            <a:r>
              <a:rPr lang="mr-IN" dirty="0" smtClean="0"/>
              <a:t>–</a:t>
            </a:r>
            <a:r>
              <a:rPr lang="de-DE" dirty="0" smtClean="0"/>
              <a:t> 2020)</a:t>
            </a:r>
          </a:p>
          <a:p>
            <a:r>
              <a:rPr lang="de-DE" dirty="0"/>
              <a:t> </a:t>
            </a:r>
            <a:r>
              <a:rPr lang="de-DE" dirty="0" smtClean="0"/>
              <a:t>Es gibt </a:t>
            </a:r>
            <a:r>
              <a:rPr lang="de-DE" dirty="0" smtClean="0"/>
              <a:t>35 </a:t>
            </a:r>
            <a:r>
              <a:rPr lang="de-DE" dirty="0" smtClean="0"/>
              <a:t>nicht anerkannte Dörfer im Negev</a:t>
            </a:r>
          </a:p>
          <a:p>
            <a:r>
              <a:rPr lang="de-DE" dirty="0"/>
              <a:t> </a:t>
            </a:r>
            <a:r>
              <a:rPr lang="de-DE" dirty="0" smtClean="0"/>
              <a:t>Für Palästinenser gibt es keinen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/>
              <a:t> </a:t>
            </a:r>
            <a:r>
              <a:rPr lang="de-DE" dirty="0" smtClean="0"/>
              <a:t>Flächennutzungsplan</a:t>
            </a:r>
          </a:p>
          <a:p>
            <a:r>
              <a:rPr lang="de-DE" dirty="0" smtClean="0"/>
              <a:t>Illegal gebaute Jüdische Häuser und Dörfer werden meistens rückwirkend legalisiert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6152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10. UNTERDRÜCKUNG </a:t>
            </a:r>
            <a:r>
              <a:rPr lang="de-DE" b="1" dirty="0"/>
              <a:t>DER </a:t>
            </a:r>
            <a:r>
              <a:rPr lang="de-DE" b="1" dirty="0" smtClean="0"/>
              <a:t>MENSCHLICHEN </a:t>
            </a:r>
            <a:r>
              <a:rPr lang="de-DE" b="1" dirty="0"/>
              <a:t>ENTWICKLUNG DER PALÄSTINENSER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8353"/>
            <a:ext cx="8229600" cy="419781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In ganz Israel und den </a:t>
            </a:r>
            <a:r>
              <a:rPr lang="de-DE" dirty="0" smtClean="0"/>
              <a:t>besetzten Gebieten leben </a:t>
            </a:r>
            <a:r>
              <a:rPr lang="de-DE" dirty="0"/>
              <a:t>Millionen von Palästinensern in dicht besiedelten </a:t>
            </a:r>
            <a:r>
              <a:rPr lang="de-DE" dirty="0" smtClean="0"/>
              <a:t>Gebieten ohne angemessene </a:t>
            </a:r>
            <a:r>
              <a:rPr lang="de-DE" dirty="0"/>
              <a:t>grundlegenden Dienstleistungen wie Müllabfuhr, Elektrizität, öffentlichen Verkehrsmitteln sowie Wasser- und </a:t>
            </a:r>
            <a:r>
              <a:rPr lang="de-DE" dirty="0" smtClean="0"/>
              <a:t>Abwasserinfrastrukturen. </a:t>
            </a:r>
          </a:p>
          <a:p>
            <a:r>
              <a:rPr lang="de-DE" dirty="0" smtClean="0"/>
              <a:t>Der Zugang zu natürlichen Ressourcen, sowie zu Gesundheit, Bildung, Arbeit ist unfair verteilt.</a:t>
            </a:r>
          </a:p>
          <a:p>
            <a:r>
              <a:rPr lang="de-DE" dirty="0" smtClean="0"/>
              <a:t>Die wirtschaftliche Entwicklung ist eingeschränkt.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386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Beispiel: Wasser in den besetzten Gebieten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Die </a:t>
            </a:r>
            <a:r>
              <a:rPr lang="de-DE" dirty="0"/>
              <a:t>Haupt-</a:t>
            </a:r>
            <a:r>
              <a:rPr lang="de-DE" dirty="0" err="1"/>
              <a:t>Aquifier</a:t>
            </a:r>
            <a:r>
              <a:rPr lang="de-DE" dirty="0"/>
              <a:t> liegen in der Westbank, aber Palästinenser in den besetzten Gebieten bekommen: 70 Liter, Israelis: 300 Liter, Siedler: 369 Liter</a:t>
            </a:r>
          </a:p>
          <a:p>
            <a:r>
              <a:rPr lang="de-DE" dirty="0" smtClean="0"/>
              <a:t>Es gibt ein Verbot für Palästinenser, </a:t>
            </a:r>
            <a:r>
              <a:rPr lang="de-DE" dirty="0"/>
              <a:t>Brunnen zu bohren oder Zisternen anzulegen</a:t>
            </a:r>
          </a:p>
          <a:p>
            <a:r>
              <a:rPr lang="de-DE" dirty="0"/>
              <a:t>90 % der Haushalte im </a:t>
            </a:r>
            <a:r>
              <a:rPr lang="de-DE" b="1" dirty="0"/>
              <a:t>Gazastreifen</a:t>
            </a:r>
            <a:r>
              <a:rPr lang="de-DE" dirty="0"/>
              <a:t> müssen Wasser kaufen, </a:t>
            </a:r>
            <a:r>
              <a:rPr lang="de-DE" dirty="0" smtClean="0"/>
              <a:t>das 10</a:t>
            </a:r>
            <a:r>
              <a:rPr lang="de-DE" dirty="0"/>
              <a:t>-30x teurer als </a:t>
            </a:r>
            <a:r>
              <a:rPr lang="de-DE" dirty="0" smtClean="0"/>
              <a:t>Leitungswasser ist.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383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Beispiel: Gaza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Die seit 2007 gegen Gaza verhängte Blockade ist eine Kollektivstrafe gegen die Bevölkerung. Sie verhindert eine normale Entwicklung und macht das Leben in vielen Bereichen unerträglich.</a:t>
            </a:r>
          </a:p>
          <a:p>
            <a:r>
              <a:rPr lang="de-DE" dirty="0" smtClean="0"/>
              <a:t>Israel </a:t>
            </a:r>
            <a:r>
              <a:rPr lang="de-DE" dirty="0"/>
              <a:t>hat eine "Pufferzone“ 300 bis 1.500 Metern </a:t>
            </a:r>
            <a:r>
              <a:rPr lang="de-DE" dirty="0" smtClean="0"/>
              <a:t>von der Grenze nach Gaza hinein geschaffen</a:t>
            </a:r>
            <a:r>
              <a:rPr lang="de-DE" dirty="0"/>
              <a:t>. Sie </a:t>
            </a:r>
            <a:r>
              <a:rPr lang="de-DE" dirty="0" smtClean="0"/>
              <a:t>ist etwa </a:t>
            </a:r>
            <a:r>
              <a:rPr lang="de-DE" dirty="0"/>
              <a:t>62 km </a:t>
            </a:r>
            <a:r>
              <a:rPr lang="de-DE" dirty="0" smtClean="0"/>
              <a:t>lang umfasst 17 </a:t>
            </a:r>
            <a:r>
              <a:rPr lang="de-DE" dirty="0"/>
              <a:t>% der Gesamtfläche des </a:t>
            </a:r>
            <a:r>
              <a:rPr lang="de-DE" dirty="0" smtClean="0"/>
              <a:t>Gazastreifens</a:t>
            </a:r>
            <a:r>
              <a:rPr lang="de-DE" dirty="0"/>
              <a:t> </a:t>
            </a:r>
            <a:r>
              <a:rPr lang="de-DE" dirty="0" smtClean="0"/>
              <a:t>(35 </a:t>
            </a:r>
            <a:r>
              <a:rPr lang="de-DE" dirty="0"/>
              <a:t>% der landwirtschaftlichen Nutzfläche des </a:t>
            </a:r>
            <a:r>
              <a:rPr lang="de-DE" dirty="0" smtClean="0"/>
              <a:t>Gazastreifens). Wer sich hier aufhält, kann beschossen werden. Seit </a:t>
            </a:r>
            <a:r>
              <a:rPr lang="de-DE" dirty="0"/>
              <a:t>2014 sprüht das israelische Militär </a:t>
            </a:r>
            <a:r>
              <a:rPr lang="de-DE" dirty="0" smtClean="0"/>
              <a:t>dort aus </a:t>
            </a:r>
            <a:r>
              <a:rPr lang="de-DE" dirty="0"/>
              <a:t>der Luft Herbizide entlang des </a:t>
            </a:r>
            <a:r>
              <a:rPr lang="de-DE" dirty="0" smtClean="0"/>
              <a:t>Zaunes, um ein freies </a:t>
            </a:r>
            <a:r>
              <a:rPr lang="de-DE" smtClean="0"/>
              <a:t>Schussfeld zu haben.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4042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„Sicherheitsgründe“ als Argument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46375"/>
            <a:ext cx="8229600" cy="53382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 smtClean="0"/>
              <a:t>AI hat gezeigt, dass es für viele diskriminierende Maßnahmen keine Begründung durch „Sicherheitsinteressen“ oder „Verteidigung“ gibt: </a:t>
            </a:r>
          </a:p>
          <a:p>
            <a:r>
              <a:rPr lang="de-DE" dirty="0" smtClean="0"/>
              <a:t>die Verweigerung des Zugangs zu Land, dass den Palästinensern geraubt wurde,</a:t>
            </a:r>
          </a:p>
          <a:p>
            <a:r>
              <a:rPr lang="de-DE" dirty="0" smtClean="0"/>
              <a:t>diskriminierende Gesetze über Planung und Zugang zu Wohnraum </a:t>
            </a:r>
          </a:p>
          <a:p>
            <a:r>
              <a:rPr lang="de-DE" dirty="0" smtClean="0"/>
              <a:t>die Verweigerung des Rechts, Eigentum und Wohnungen zurück-</a:t>
            </a:r>
            <a:r>
              <a:rPr lang="de-DE" dirty="0" err="1" smtClean="0"/>
              <a:t>zufordern</a:t>
            </a:r>
            <a:r>
              <a:rPr lang="de-DE" dirty="0" smtClean="0"/>
              <a:t>, die aufgrund rassistischer Gesetze beschlagnahmt wurden</a:t>
            </a:r>
          </a:p>
          <a:p>
            <a:r>
              <a:rPr lang="de-DE" dirty="0" smtClean="0"/>
              <a:t>Verbot von Familiennachzug bei Heirat</a:t>
            </a:r>
          </a:p>
          <a:p>
            <a:r>
              <a:rPr lang="de-DE" dirty="0" smtClean="0"/>
              <a:t>Ansiedlung von jüdischen Israelis in den besetzten Gebieten </a:t>
            </a:r>
          </a:p>
          <a:p>
            <a:r>
              <a:rPr lang="de-DE" dirty="0" smtClean="0"/>
              <a:t>Morde, gezielte Tötungen, Folterungen</a:t>
            </a:r>
          </a:p>
          <a:p>
            <a:r>
              <a:rPr lang="de-DE" dirty="0" smtClean="0"/>
              <a:t>Deportationen und die Zwangsumsiedlungen </a:t>
            </a:r>
          </a:p>
          <a:p>
            <a:r>
              <a:rPr lang="de-DE" dirty="0" smtClean="0"/>
              <a:t>weitreichende, strenge </a:t>
            </a:r>
            <a:r>
              <a:rPr lang="de-DE" dirty="0"/>
              <a:t>und langfristigen Einschränkungen der Bewegungsfreiheit </a:t>
            </a:r>
            <a:r>
              <a:rPr lang="de-DE" dirty="0" smtClean="0"/>
              <a:t>in den besetzten Gebieten (Checkpoints).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6706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Empfehlungen für Israel (42)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smtClean="0"/>
              <a:t>Israel muss</a:t>
            </a:r>
          </a:p>
          <a:p>
            <a:r>
              <a:rPr lang="de-DE" dirty="0" smtClean="0"/>
              <a:t>alle </a:t>
            </a:r>
            <a:r>
              <a:rPr lang="de-DE" dirty="0"/>
              <a:t>diskriminierenden Gesetze, Maßnahmen etc. revidieren.</a:t>
            </a:r>
          </a:p>
          <a:p>
            <a:r>
              <a:rPr lang="de-DE" dirty="0" smtClean="0"/>
              <a:t>Palästinenser*innen </a:t>
            </a:r>
            <a:r>
              <a:rPr lang="de-DE" dirty="0"/>
              <a:t>in den </a:t>
            </a:r>
            <a:r>
              <a:rPr lang="de-DE" dirty="0" smtClean="0"/>
              <a:t>besetzten Gebieten und </a:t>
            </a:r>
            <a:r>
              <a:rPr lang="de-DE" dirty="0"/>
              <a:t>in Israel volle Menschenrechte garantieren</a:t>
            </a:r>
          </a:p>
          <a:p>
            <a:r>
              <a:rPr lang="de-DE" dirty="0"/>
              <a:t>Das Rückkehrrecht </a:t>
            </a:r>
            <a:r>
              <a:rPr lang="de-DE" dirty="0" err="1"/>
              <a:t>pal</a:t>
            </a:r>
            <a:r>
              <a:rPr lang="de-DE" dirty="0"/>
              <a:t>. Flüchtlinge </a:t>
            </a:r>
            <a:r>
              <a:rPr lang="de-DE" dirty="0" smtClean="0"/>
              <a:t>anerkennen</a:t>
            </a:r>
            <a:endParaRPr lang="de-DE" dirty="0"/>
          </a:p>
          <a:p>
            <a:r>
              <a:rPr lang="de-DE" dirty="0" smtClean="0"/>
              <a:t>Opfer </a:t>
            </a:r>
            <a:r>
              <a:rPr lang="de-DE" dirty="0"/>
              <a:t>von </a:t>
            </a:r>
            <a:r>
              <a:rPr lang="de-DE" dirty="0" smtClean="0"/>
              <a:t>Menschenrechtsverletzungen </a:t>
            </a:r>
            <a:r>
              <a:rPr lang="de-DE" dirty="0"/>
              <a:t>und Verbrechen gegen die Menschlichkeit und schweren Vergehen gegen das Völkerecht </a:t>
            </a:r>
            <a:r>
              <a:rPr lang="de-DE" dirty="0" smtClean="0"/>
              <a:t>entschädigen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915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Empfehlungen an alle Staaten und ICC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Alle Staaten </a:t>
            </a:r>
            <a:r>
              <a:rPr lang="de-DE" b="1" dirty="0" smtClean="0"/>
              <a:t>können</a:t>
            </a:r>
            <a:r>
              <a:rPr lang="de-DE" dirty="0" smtClean="0"/>
              <a:t> für die Apartheid  verantwortliche </a:t>
            </a:r>
            <a:r>
              <a:rPr lang="de-DE" dirty="0"/>
              <a:t>Personen </a:t>
            </a:r>
            <a:r>
              <a:rPr lang="de-DE" dirty="0" smtClean="0"/>
              <a:t>verfolgen</a:t>
            </a:r>
            <a:r>
              <a:rPr lang="de-DE" dirty="0"/>
              <a:t>, vor Gericht </a:t>
            </a:r>
            <a:r>
              <a:rPr lang="de-DE" dirty="0" smtClean="0"/>
              <a:t>stellen </a:t>
            </a:r>
            <a:r>
              <a:rPr lang="de-DE" dirty="0"/>
              <a:t>und </a:t>
            </a:r>
            <a:r>
              <a:rPr lang="de-DE" dirty="0" smtClean="0"/>
              <a:t>bestrafen. Vertragsstaaten der Apartheidkonvention </a:t>
            </a:r>
            <a:r>
              <a:rPr lang="de-DE" b="1" dirty="0" smtClean="0"/>
              <a:t>müssen</a:t>
            </a:r>
            <a:r>
              <a:rPr lang="de-DE" dirty="0" smtClean="0"/>
              <a:t> es.</a:t>
            </a:r>
          </a:p>
          <a:p>
            <a:r>
              <a:rPr lang="de-DE" dirty="0"/>
              <a:t>AI fordert den ICC auf, auch Apartheid als Verbrechen gegen die Menschlichkeit in die Untersuchung aufzunehmen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Da der ICC nicht für Israel zuständig, muss der UN-Sicherheitsrat eingreifen: Zuständigkeit des ICC erweitern oder ein Tribunal einsetzen.</a:t>
            </a:r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38069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Empfehlungen an Sicherheitsrat und andere Staaten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Der </a:t>
            </a:r>
            <a:r>
              <a:rPr lang="de-DE" b="1" dirty="0" smtClean="0"/>
              <a:t>UN-Sicherheitsrat </a:t>
            </a:r>
            <a:r>
              <a:rPr lang="de-DE" dirty="0" smtClean="0"/>
              <a:t>muss</a:t>
            </a:r>
          </a:p>
          <a:p>
            <a:r>
              <a:rPr lang="de-DE" dirty="0" smtClean="0"/>
              <a:t>Sanktionen verhängen, z.B. </a:t>
            </a:r>
            <a:r>
              <a:rPr lang="de-DE" dirty="0"/>
              <a:t>Einfrieren von </a:t>
            </a:r>
            <a:r>
              <a:rPr lang="de-DE" dirty="0" smtClean="0"/>
              <a:t>Vermögenswerten</a:t>
            </a:r>
          </a:p>
          <a:p>
            <a:r>
              <a:rPr lang="de-DE" dirty="0" smtClean="0"/>
              <a:t>Ein Waffenembargo verhängen</a:t>
            </a:r>
          </a:p>
          <a:p>
            <a:pPr marL="0" indent="0">
              <a:buNone/>
            </a:pPr>
            <a:r>
              <a:rPr lang="de-DE" b="1" dirty="0" smtClean="0"/>
              <a:t>Staaten </a:t>
            </a:r>
            <a:r>
              <a:rPr lang="de-DE" dirty="0" smtClean="0"/>
              <a:t>sollen</a:t>
            </a:r>
          </a:p>
          <a:p>
            <a:r>
              <a:rPr lang="de-DE" dirty="0"/>
              <a:t>d</a:t>
            </a:r>
            <a:r>
              <a:rPr lang="de-DE" dirty="0" smtClean="0"/>
              <a:t>as Waffenembargo beherzigen</a:t>
            </a:r>
          </a:p>
          <a:p>
            <a:r>
              <a:rPr lang="de-DE" dirty="0" smtClean="0"/>
              <a:t>Den Handel mit Siedlungen </a:t>
            </a:r>
            <a:r>
              <a:rPr lang="de-DE" dirty="0" smtClean="0"/>
              <a:t>verbieten</a:t>
            </a:r>
          </a:p>
          <a:p>
            <a:r>
              <a:rPr lang="de-DE" dirty="0" smtClean="0"/>
              <a:t>militärische Kooperation mit Israel stoppen 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095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Apartheid: ein Rechtsbegriff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 smtClean="0"/>
              <a:t>Internationales </a:t>
            </a:r>
            <a:r>
              <a:rPr lang="de-DE" b="1" dirty="0"/>
              <a:t>Übereinkommen zur Beseitigung jeder Form von Rassendiskriminierung</a:t>
            </a:r>
            <a:r>
              <a:rPr lang="de-DE" dirty="0"/>
              <a:t> </a:t>
            </a:r>
            <a:r>
              <a:rPr lang="de-DE" b="1" dirty="0" smtClean="0"/>
              <a:t>(</a:t>
            </a:r>
            <a:r>
              <a:rPr lang="de-DE" b="1" dirty="0"/>
              <a:t>ICERD) </a:t>
            </a:r>
            <a:endParaRPr lang="de-DE" b="1" dirty="0" smtClean="0"/>
          </a:p>
          <a:p>
            <a:r>
              <a:rPr lang="de-DE" b="1" dirty="0" smtClean="0"/>
              <a:t>Internationales </a:t>
            </a:r>
            <a:r>
              <a:rPr lang="de-DE" b="1" dirty="0"/>
              <a:t>Übereinkommen zur Bekämpfung und Bestrafung des Verbrechens der Apartheid</a:t>
            </a:r>
            <a:r>
              <a:rPr lang="de-DE" dirty="0"/>
              <a:t> (Apartheid-Konvention) </a:t>
            </a:r>
            <a:endParaRPr lang="de-DE" dirty="0" smtClean="0"/>
          </a:p>
          <a:p>
            <a:r>
              <a:rPr lang="de-DE" b="1" dirty="0" smtClean="0"/>
              <a:t>Römisches Statut (des ICC)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821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400" b="1" dirty="0" smtClean="0"/>
              <a:t>Empfehlungen an PA, Firmen, internationale humanitäre Organisationen</a:t>
            </a:r>
            <a:endParaRPr lang="de-DE" sz="3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4978"/>
            <a:ext cx="8229600" cy="4561186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Die </a:t>
            </a:r>
            <a:r>
              <a:rPr lang="de-DE" b="1" dirty="0"/>
              <a:t>Pal. Autonomiebehörde</a:t>
            </a:r>
            <a:r>
              <a:rPr lang="de-DE" dirty="0"/>
              <a:t>: soll alles </a:t>
            </a:r>
            <a:r>
              <a:rPr lang="de-DE" dirty="0" smtClean="0"/>
              <a:t>unterlassen, </a:t>
            </a:r>
            <a:r>
              <a:rPr lang="de-DE" dirty="0"/>
              <a:t>was das Apartheidsystem unterstützt, z. B. bei der Sicherheitskooperation mit </a:t>
            </a:r>
            <a:r>
              <a:rPr lang="de-DE" dirty="0" smtClean="0"/>
              <a:t>Israel</a:t>
            </a:r>
          </a:p>
          <a:p>
            <a:r>
              <a:rPr lang="de-DE" b="1" dirty="0" smtClean="0"/>
              <a:t>Firmen</a:t>
            </a:r>
            <a:r>
              <a:rPr lang="de-DE" dirty="0" smtClean="0"/>
              <a:t> </a:t>
            </a:r>
            <a:r>
              <a:rPr lang="de-DE" dirty="0"/>
              <a:t>dürfen das Apartheidsystem </a:t>
            </a:r>
            <a:r>
              <a:rPr lang="de-DE" dirty="0" smtClean="0"/>
              <a:t>nicht unter-stützen</a:t>
            </a:r>
            <a:r>
              <a:rPr lang="de-DE" dirty="0"/>
              <a:t>, müssen Diskriminierungen ansprechen und Aktivitäten einstellen, wenn das der einzige Weg ist</a:t>
            </a:r>
            <a:r>
              <a:rPr lang="de-DE" dirty="0" smtClean="0"/>
              <a:t>.</a:t>
            </a:r>
          </a:p>
          <a:p>
            <a:r>
              <a:rPr lang="de-DE" b="1" dirty="0"/>
              <a:t>Internationale </a:t>
            </a:r>
            <a:r>
              <a:rPr lang="de-DE" b="1" dirty="0" smtClean="0"/>
              <a:t>humanitäre Organisationen </a:t>
            </a:r>
            <a:r>
              <a:rPr lang="de-DE" dirty="0" smtClean="0"/>
              <a:t>müssen </a:t>
            </a:r>
            <a:r>
              <a:rPr lang="de-DE" dirty="0"/>
              <a:t>ihre Projekte prüfen und gegenüber israelischen Behörden aktiv gegen alle Formen der Apartheid eintreten.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100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Links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 smtClean="0"/>
              <a:t>Online Petition</a:t>
            </a:r>
            <a:r>
              <a:rPr lang="de-DE" dirty="0" smtClean="0"/>
              <a:t>: </a:t>
            </a:r>
            <a:r>
              <a:rPr lang="en-US" dirty="0">
                <a:hlinkClick r:id="rId2"/>
              </a:rPr>
              <a:t>https://www.amnesty.org/en/petition/demolish-apartheid-not-palestinian-homes-petition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de-DE" dirty="0" smtClean="0"/>
          </a:p>
          <a:p>
            <a:r>
              <a:rPr lang="de-DE" b="1" dirty="0" smtClean="0"/>
              <a:t>15-minütiges AI-Video auf englisch: </a:t>
            </a:r>
            <a:r>
              <a:rPr lang="en-US" dirty="0">
                <a:hlinkClick r:id="rId3"/>
              </a:rPr>
              <a:t>https://www.youtube.com/watch?v=xvwo4Vkb1-</a:t>
            </a:r>
            <a:r>
              <a:rPr lang="en-US" dirty="0" smtClean="0">
                <a:hlinkClick r:id="rId3"/>
              </a:rPr>
              <a:t>c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Die </a:t>
            </a:r>
            <a:r>
              <a:rPr lang="en-US" b="1" dirty="0" err="1" smtClean="0"/>
              <a:t>schweizer</a:t>
            </a:r>
            <a:r>
              <a:rPr lang="en-US" b="1" dirty="0" smtClean="0"/>
              <a:t> AI-</a:t>
            </a:r>
            <a:r>
              <a:rPr lang="en-US" b="1" dirty="0" err="1" smtClean="0"/>
              <a:t>Sektion</a:t>
            </a:r>
            <a:r>
              <a:rPr lang="en-US" b="1" dirty="0" smtClean="0"/>
              <a:t> </a:t>
            </a:r>
            <a:r>
              <a:rPr lang="en-US" b="1" dirty="0" err="1" smtClean="0"/>
              <a:t>zum</a:t>
            </a:r>
            <a:r>
              <a:rPr lang="en-US" b="1" dirty="0" smtClean="0"/>
              <a:t> </a:t>
            </a:r>
            <a:r>
              <a:rPr lang="en-US" b="1" dirty="0" err="1" smtClean="0"/>
              <a:t>Bericht</a:t>
            </a:r>
            <a:r>
              <a:rPr lang="en-US" dirty="0" smtClean="0"/>
              <a:t>: </a:t>
            </a:r>
            <a:r>
              <a:rPr lang="de-DE" dirty="0">
                <a:hlinkClick r:id="rId4"/>
              </a:rPr>
              <a:t>https://www.amnesty.ch/de/laender/naher-osten-nordafrika/israel-besetzte-gebiete/dok/2022/apartheid-gegen-die-palaestinenser-</a:t>
            </a:r>
            <a:r>
              <a:rPr lang="de-DE" dirty="0" smtClean="0">
                <a:hlinkClick r:id="rId4"/>
              </a:rPr>
              <a:t>innen</a:t>
            </a:r>
            <a:r>
              <a:rPr lang="de-DE" dirty="0" smtClean="0"/>
              <a:t> </a:t>
            </a:r>
          </a:p>
          <a:p>
            <a:r>
              <a:rPr lang="de-DE" b="1" dirty="0" smtClean="0"/>
              <a:t>AI Schweiz: Verbrechen gegen </a:t>
            </a:r>
            <a:r>
              <a:rPr lang="de-DE" b="1" dirty="0"/>
              <a:t>die Menschlichkeit</a:t>
            </a:r>
            <a:r>
              <a:rPr lang="de-DE" dirty="0"/>
              <a:t>: </a:t>
            </a:r>
            <a:r>
              <a:rPr lang="de-DE" dirty="0">
                <a:hlinkClick r:id="rId5"/>
              </a:rPr>
              <a:t>https://www.amnesty.ch/de/laender/naher-osten-nordafrika/israel-besetzte-gebiete/dok/2022/verbrechen-gegen-die-</a:t>
            </a:r>
            <a:r>
              <a:rPr lang="de-DE" dirty="0" smtClean="0">
                <a:hlinkClick r:id="rId5"/>
              </a:rPr>
              <a:t>menschlichkeit</a:t>
            </a:r>
            <a:r>
              <a:rPr lang="de-DE" dirty="0" smtClean="0"/>
              <a:t> </a:t>
            </a:r>
          </a:p>
          <a:p>
            <a:r>
              <a:rPr lang="de-DE" b="1" dirty="0" smtClean="0"/>
              <a:t>Original-Bericht: </a:t>
            </a:r>
            <a:r>
              <a:rPr lang="en-US" dirty="0">
                <a:hlinkClick r:id="rId6"/>
              </a:rPr>
              <a:t>https://www.amnesty.org/en/documents/mde15/5141/2022/en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38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Apartheid: Definition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Ein Apartheidsystem ist ein institutionelles Regime der Unterdrückung und Herrschaft einer Gruppe über eine andere</a:t>
            </a:r>
            <a:r>
              <a:rPr lang="de-DE" b="1" dirty="0" smtClean="0"/>
              <a:t>.</a:t>
            </a:r>
          </a:p>
          <a:p>
            <a:r>
              <a:rPr lang="de-DE" b="1" dirty="0"/>
              <a:t>die systematische, anhaltende und grausame diskriminierende Behandlung von Mitgliedern einer ethnischen Gruppe gegenüber Mitgliedern einer anderen </a:t>
            </a:r>
            <a:r>
              <a:rPr lang="de-DE" b="1" dirty="0">
                <a:solidFill>
                  <a:srgbClr val="FF0000"/>
                </a:solidFill>
              </a:rPr>
              <a:t>mit der Absicht</a:t>
            </a:r>
            <a:r>
              <a:rPr lang="de-DE" b="1" dirty="0"/>
              <a:t>, die zweite </a:t>
            </a:r>
            <a:r>
              <a:rPr lang="de-DE" b="1" dirty="0" smtClean="0"/>
              <a:t>ethnische </a:t>
            </a:r>
            <a:r>
              <a:rPr lang="de-DE" b="1" dirty="0"/>
              <a:t>Gruppe zu </a:t>
            </a:r>
            <a:r>
              <a:rPr lang="de-DE" b="1" dirty="0" smtClean="0"/>
              <a:t>kontrollieren.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36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3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Apartheid Konvention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Apartheid </a:t>
            </a:r>
            <a:r>
              <a:rPr lang="de-DE" dirty="0" smtClean="0"/>
              <a:t>ist ein </a:t>
            </a:r>
            <a:r>
              <a:rPr lang="de-DE" dirty="0"/>
              <a:t>Verbrechen gegen die Menschlichkeit. Sie kann sowohl als </a:t>
            </a:r>
            <a:r>
              <a:rPr lang="de-DE" b="1" dirty="0"/>
              <a:t>System</a:t>
            </a:r>
            <a:r>
              <a:rPr lang="de-DE" dirty="0"/>
              <a:t> (bestehend aus Gesetzen, </a:t>
            </a:r>
            <a:r>
              <a:rPr lang="de-DE" dirty="0" smtClean="0"/>
              <a:t>Verordnungen, Politik </a:t>
            </a:r>
            <a:r>
              <a:rPr lang="de-DE" dirty="0"/>
              <a:t>und Praktiken) als auch als </a:t>
            </a:r>
            <a:r>
              <a:rPr lang="de-DE" b="1" dirty="0"/>
              <a:t>Verbrechen</a:t>
            </a:r>
            <a:r>
              <a:rPr lang="de-DE" dirty="0"/>
              <a:t> (spezifische Handlungen) betrachtet werden</a:t>
            </a:r>
            <a:r>
              <a:rPr lang="de-DE" dirty="0" smtClean="0"/>
              <a:t>.</a:t>
            </a:r>
          </a:p>
          <a:p>
            <a:r>
              <a:rPr lang="de-DE" b="1" dirty="0" smtClean="0"/>
              <a:t>Verbrechen gegen die Menschlichkeit </a:t>
            </a:r>
            <a:r>
              <a:rPr lang="de-DE" dirty="0" smtClean="0"/>
              <a:t>sind z.B. rechtswidrige </a:t>
            </a:r>
            <a:r>
              <a:rPr lang="de-DE" dirty="0"/>
              <a:t>Tötungen, Folter, Zwangsumsiedlungen und die Verweigerung grundlegender Rechte und Freiheiten.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24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380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Absicht</a:t>
            </a:r>
            <a:r>
              <a:rPr lang="de-DE" b="1" dirty="0" smtClean="0"/>
              <a:t> zur </a:t>
            </a:r>
            <a:r>
              <a:rPr lang="de-DE" b="1" dirty="0"/>
              <a:t>Unterdrückung und Beherrschung der Palästinenser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Seit 1948 jüdische demografische Hegemonie aufrechterhalten #</a:t>
            </a:r>
          </a:p>
          <a:p>
            <a:r>
              <a:rPr lang="de-DE" dirty="0" smtClean="0"/>
              <a:t>Kontrolle über Land maximieren</a:t>
            </a:r>
          </a:p>
          <a:p>
            <a:r>
              <a:rPr lang="de-DE" dirty="0" smtClean="0"/>
              <a:t>Zahl der Palästinenser minimieren</a:t>
            </a:r>
          </a:p>
          <a:p>
            <a:r>
              <a:rPr lang="de-DE" dirty="0"/>
              <a:t>Juden in allen Belangen </a:t>
            </a:r>
            <a:r>
              <a:rPr lang="de-DE" dirty="0" smtClean="0"/>
              <a:t>privilegieren: Israel</a:t>
            </a:r>
            <a:r>
              <a:rPr lang="de-DE" dirty="0"/>
              <a:t>, der Nationalstaat des jüdischen Volkes </a:t>
            </a:r>
            <a:endParaRPr lang="de-DE" dirty="0" smtClean="0"/>
          </a:p>
          <a:p>
            <a:r>
              <a:rPr lang="de-DE" dirty="0" smtClean="0"/>
              <a:t>Rechte und Status der Palästinenser einschränken #</a:t>
            </a:r>
          </a:p>
        </p:txBody>
      </p:sp>
    </p:spTree>
    <p:extLst>
      <p:ext uri="{BB962C8B-B14F-4D97-AF65-F5344CB8AC3E}">
        <p14:creationId xmlns:p14="http://schemas.microsoft.com/office/powerpoint/2010/main" val="159724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Verbrechen gegen die Menschlichkeit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ZWANGSTRANSUMSIEDLUNGEN (</a:t>
            </a:r>
            <a:r>
              <a:rPr lang="de-DE" dirty="0" smtClean="0"/>
              <a:t>z.B. nach Hauszerstörungen)</a:t>
            </a:r>
          </a:p>
          <a:p>
            <a:r>
              <a:rPr lang="de-DE" dirty="0" smtClean="0"/>
              <a:t>ADMINISTRATIVE </a:t>
            </a:r>
            <a:r>
              <a:rPr lang="de-DE" dirty="0"/>
              <a:t>INHAFTIERUNG UND FOLTER </a:t>
            </a:r>
            <a:endParaRPr lang="de-DE" dirty="0" smtClean="0"/>
          </a:p>
          <a:p>
            <a:r>
              <a:rPr lang="de-DE" dirty="0" smtClean="0"/>
              <a:t>UNGESETZLICHE </a:t>
            </a:r>
            <a:r>
              <a:rPr lang="de-DE" dirty="0"/>
              <a:t>TÖTUNGEN UND SCHWERE VERLETZUNGEN 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smtClean="0"/>
              <a:t>VERWEIGERUNG </a:t>
            </a:r>
            <a:r>
              <a:rPr lang="de-DE" dirty="0"/>
              <a:t>DER GRUNDRECHTE UND -FREIHEITEN UND VERFOLGUNG </a:t>
            </a:r>
            <a:r>
              <a:rPr lang="de-DE" dirty="0" smtClean="0"/>
              <a:t>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3086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1985</Words>
  <Application>Microsoft Macintosh PowerPoint</Application>
  <PresentationFormat>Bildschirmpräsentation (4:3)</PresentationFormat>
  <Paragraphs>175</Paragraphs>
  <Slides>41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2" baseType="lpstr">
      <vt:lpstr>Office-Design</vt:lpstr>
      <vt:lpstr>PowerPoint-Präsentation</vt:lpstr>
      <vt:lpstr>AI‘s Bericht über Israels Apartheidsystem - Gliederung</vt:lpstr>
      <vt:lpstr>Der Begriff ‚Apartheid‘</vt:lpstr>
      <vt:lpstr>Apartheid: ein Rechtsbegriff</vt:lpstr>
      <vt:lpstr>Apartheid: Definition</vt:lpstr>
      <vt:lpstr>PowerPoint-Präsentation</vt:lpstr>
      <vt:lpstr>Apartheid Konvention</vt:lpstr>
      <vt:lpstr> Absicht zur Unterdrückung und Beherrschung der Palästinenser </vt:lpstr>
      <vt:lpstr>Verbrechen gegen die Menschlichkeit</vt:lpstr>
      <vt:lpstr>Zwangsvertreibung/Hauszerstörung</vt:lpstr>
      <vt:lpstr>Anwesende Abwesende: das Dorf Iqrit</vt:lpstr>
      <vt:lpstr>1967 Platz vor der Klagemauer</vt:lpstr>
      <vt:lpstr>Al-Araqib</vt:lpstr>
      <vt:lpstr>Silwan Juni 2021</vt:lpstr>
      <vt:lpstr>ADMINISTRATIVE INHAFTIERUNG, FOLTER UND MISSHANDLUNGEN in den besetzten Gebieten</vt:lpstr>
      <vt:lpstr>UNGESETZLICHE TÖTUNGEN UND SCHWERE VERLETZUNGEN</vt:lpstr>
      <vt:lpstr>Großer Rückkehrmarsch Gaza 2018</vt:lpstr>
      <vt:lpstr>VERWEIGERUNG DER GRUNDRECHTE UND -FREIHEITEN UND VERFOLGUNG   </vt:lpstr>
      <vt:lpstr>Das System der Apartheid</vt:lpstr>
      <vt:lpstr>PowerPoint-Präsentation</vt:lpstr>
      <vt:lpstr>3. EINSATZ VON MILITÄRHERRSCHAFT ZUR KONTROLLE UND ENTEIGNUNG</vt:lpstr>
      <vt:lpstr>4. VERWEIGERUNG DER STAATS-ANGEHÖRIGKEIT, DES WOHNSITZES UND DES FAMILIENLEBENS </vt:lpstr>
      <vt:lpstr>6. EINSCHRÄNKUNGEN DER BEWEGUNGSFREIHEIT </vt:lpstr>
      <vt:lpstr>7. EINSCHRÄNKUNG DES RECHTS AUF POLITISCHE BETEILIGUNG </vt:lpstr>
      <vt:lpstr>8. ENTEIGNUNG VON LAND UND EIGENTUM</vt:lpstr>
      <vt:lpstr>Enteignung in Israel</vt:lpstr>
      <vt:lpstr>ENTEIGNUNG VON LAND UND EIGENTUM in den besetzten Gebieten</vt:lpstr>
      <vt:lpstr>PowerPoint-Präsentation</vt:lpstr>
      <vt:lpstr>Sheikh Jarrah</vt:lpstr>
      <vt:lpstr>Silwan 2008</vt:lpstr>
      <vt:lpstr>Siedlungen</vt:lpstr>
      <vt:lpstr>9. DISKRIMINIERENDE FLÄCHEN-NUTZUNGS- UND PLANUNGSPOLITIK</vt:lpstr>
      <vt:lpstr>10. UNTERDRÜCKUNG DER MENSCHLICHEN ENTWICKLUNG DER PALÄSTINENSER</vt:lpstr>
      <vt:lpstr>Beispiel: Wasser in den besetzten Gebieten</vt:lpstr>
      <vt:lpstr>Beispiel: Gaza</vt:lpstr>
      <vt:lpstr>„Sicherheitsgründe“ als Argument</vt:lpstr>
      <vt:lpstr>Empfehlungen für Israel (42)</vt:lpstr>
      <vt:lpstr>Empfehlungen an alle Staaten und ICC</vt:lpstr>
      <vt:lpstr>Empfehlungen an Sicherheitsrat und andere Staaten </vt:lpstr>
      <vt:lpstr>Empfehlungen an PA, Firmen, internationale humanitäre Organisationen</vt:lpstr>
      <vt:lpstr>Links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hg</dc:creator>
  <cp:lastModifiedBy>hg</cp:lastModifiedBy>
  <cp:revision>16</cp:revision>
  <dcterms:created xsi:type="dcterms:W3CDTF">2022-03-03T22:19:31Z</dcterms:created>
  <dcterms:modified xsi:type="dcterms:W3CDTF">2022-03-06T15:58:30Z</dcterms:modified>
</cp:coreProperties>
</file>